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3" r:id="rId5"/>
    <p:sldId id="259" r:id="rId6"/>
    <p:sldId id="262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A7DA"/>
    <a:srgbClr val="ADC1E5"/>
    <a:srgbClr val="BDDCA8"/>
    <a:srgbClr val="A8D08C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3" d="100"/>
          <a:sy n="53" d="100"/>
        </p:scale>
        <p:origin x="53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1D98-ACF9-41E5-B283-1985D372D467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7C24-DB89-4A2E-BB9D-81E2B274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120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1D98-ACF9-41E5-B283-1985D372D467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7C24-DB89-4A2E-BB9D-81E2B274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907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1D98-ACF9-41E5-B283-1985D372D467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7C24-DB89-4A2E-BB9D-81E2B274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881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1D98-ACF9-41E5-B283-1985D372D467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7C24-DB89-4A2E-BB9D-81E2B274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691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1D98-ACF9-41E5-B283-1985D372D467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7C24-DB89-4A2E-BB9D-81E2B274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33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1D98-ACF9-41E5-B283-1985D372D467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7C24-DB89-4A2E-BB9D-81E2B274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895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1D98-ACF9-41E5-B283-1985D372D467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7C24-DB89-4A2E-BB9D-81E2B274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859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1D98-ACF9-41E5-B283-1985D372D467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7C24-DB89-4A2E-BB9D-81E2B274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267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1D98-ACF9-41E5-B283-1985D372D467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7C24-DB89-4A2E-BB9D-81E2B274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770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1D98-ACF9-41E5-B283-1985D372D467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7C24-DB89-4A2E-BB9D-81E2B274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33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1D98-ACF9-41E5-B283-1985D372D467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7C24-DB89-4A2E-BB9D-81E2B274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212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21D98-ACF9-41E5-B283-1985D372D467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37C24-DB89-4A2E-BB9D-81E2B2740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122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1325218" y="1027907"/>
            <a:ext cx="4500000" cy="4140000"/>
          </a:xfrm>
          <a:prstGeom prst="rect">
            <a:avLst/>
          </a:prstGeom>
          <a:solidFill>
            <a:srgbClr val="8AA7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Top Corners Snipped 41"/>
          <p:cNvSpPr/>
          <p:nvPr/>
        </p:nvSpPr>
        <p:spPr>
          <a:xfrm>
            <a:off x="1325218" y="4505739"/>
            <a:ext cx="4500000" cy="1086678"/>
          </a:xfrm>
          <a:prstGeom prst="snip2SameRect">
            <a:avLst/>
          </a:prstGeom>
          <a:solidFill>
            <a:srgbClr val="BDD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364974" y="1166193"/>
            <a:ext cx="4426226" cy="1815547"/>
          </a:xfrm>
          <a:prstGeom prst="ellipse">
            <a:avLst/>
          </a:prstGeom>
          <a:solidFill>
            <a:srgbClr val="BDD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5370"/>
            <a:ext cx="10515600" cy="865937"/>
          </a:xfrm>
        </p:spPr>
        <p:txBody>
          <a:bodyPr anchor="t">
            <a:normAutofit/>
          </a:bodyPr>
          <a:lstStyle/>
          <a:p>
            <a:r>
              <a:rPr lang="en-GB" sz="3600" dirty="0"/>
              <a:t>Scenario A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2729945" y="2080592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38200" y="5685181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</a:t>
            </a:r>
            <a:r>
              <a:rPr lang="en-US" dirty="0"/>
              <a:t>single transmission circuit between 2 MITS nodes where there’s no other route for the power to flow between them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862464" y="5016981"/>
            <a:ext cx="106021" cy="572400"/>
            <a:chOff x="2650432" y="5016982"/>
            <a:chExt cx="106021" cy="429661"/>
          </a:xfrm>
        </p:grpSpPr>
        <p:cxnSp>
          <p:nvCxnSpPr>
            <p:cNvPr id="11" name="Straight Connector 10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Connector 14"/>
          <p:cNvCxnSpPr/>
          <p:nvPr/>
        </p:nvCxnSpPr>
        <p:spPr>
          <a:xfrm flipV="1">
            <a:off x="2915475" y="2435603"/>
            <a:ext cx="0" cy="2232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8010943" y="1266443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8481397" y="1267307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MITS Node</a:t>
            </a:r>
            <a:endParaRPr lang="en-US" dirty="0"/>
          </a:p>
        </p:txBody>
      </p:sp>
      <p:grpSp>
        <p:nvGrpSpPr>
          <p:cNvPr id="52" name="Group 51"/>
          <p:cNvGrpSpPr/>
          <p:nvPr/>
        </p:nvGrpSpPr>
        <p:grpSpPr>
          <a:xfrm rot="5400000">
            <a:off x="8148993" y="1766680"/>
            <a:ext cx="106021" cy="360000"/>
            <a:chOff x="2650432" y="5016982"/>
            <a:chExt cx="106021" cy="429661"/>
          </a:xfrm>
        </p:grpSpPr>
        <p:cxnSp>
          <p:nvCxnSpPr>
            <p:cNvPr id="53" name="Straight Connector 52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5" name="Straight Connector 54"/>
          <p:cNvCxnSpPr/>
          <p:nvPr/>
        </p:nvCxnSpPr>
        <p:spPr>
          <a:xfrm rot="5400000" flipV="1">
            <a:off x="8202004" y="2216386"/>
            <a:ext cx="0" cy="3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481397" y="1723821"/>
            <a:ext cx="2752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Double transmission circuit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8481397" y="2206485"/>
            <a:ext cx="2613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transmission circuit</a:t>
            </a:r>
            <a:endParaRPr lang="en-US" dirty="0"/>
          </a:p>
        </p:txBody>
      </p:sp>
      <p:grpSp>
        <p:nvGrpSpPr>
          <p:cNvPr id="58" name="Group 57"/>
          <p:cNvGrpSpPr/>
          <p:nvPr/>
        </p:nvGrpSpPr>
        <p:grpSpPr>
          <a:xfrm rot="5400000">
            <a:off x="4404208" y="3468345"/>
            <a:ext cx="106021" cy="2736000"/>
            <a:chOff x="2650432" y="5016982"/>
            <a:chExt cx="106021" cy="429661"/>
          </a:xfrm>
        </p:grpSpPr>
        <p:cxnSp>
          <p:nvCxnSpPr>
            <p:cNvPr id="59" name="Straight Connector 58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 rot="5400000">
            <a:off x="1974933" y="4134346"/>
            <a:ext cx="106021" cy="1404000"/>
            <a:chOff x="2650432" y="5016982"/>
            <a:chExt cx="106021" cy="429661"/>
          </a:xfrm>
        </p:grpSpPr>
        <p:cxnSp>
          <p:nvCxnSpPr>
            <p:cNvPr id="62" name="Straight Connector 61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2729945" y="4645921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traight Connector 63"/>
          <p:cNvCxnSpPr/>
          <p:nvPr/>
        </p:nvCxnSpPr>
        <p:spPr>
          <a:xfrm rot="5400000" flipV="1">
            <a:off x="8202004" y="2699050"/>
            <a:ext cx="0" cy="360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8481397" y="2689149"/>
            <a:ext cx="28724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Single transmission circuit between 2 MITS nodes where there’s no other route for the power to flow between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616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1325218" y="1027907"/>
            <a:ext cx="4500000" cy="4140000"/>
          </a:xfrm>
          <a:prstGeom prst="rect">
            <a:avLst/>
          </a:prstGeom>
          <a:solidFill>
            <a:srgbClr val="8AA7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Top Corners Snipped 41"/>
          <p:cNvSpPr/>
          <p:nvPr/>
        </p:nvSpPr>
        <p:spPr>
          <a:xfrm>
            <a:off x="1325218" y="4505739"/>
            <a:ext cx="4500000" cy="1086678"/>
          </a:xfrm>
          <a:prstGeom prst="snip2SameRect">
            <a:avLst/>
          </a:prstGeom>
          <a:solidFill>
            <a:srgbClr val="BDD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364974" y="1166193"/>
            <a:ext cx="4426226" cy="1815547"/>
          </a:xfrm>
          <a:prstGeom prst="ellipse">
            <a:avLst/>
          </a:prstGeom>
          <a:solidFill>
            <a:srgbClr val="BDD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5370"/>
            <a:ext cx="10515600" cy="86593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3600" dirty="0"/>
              <a:t>Scenario B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2729945" y="2080592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38200" y="5685181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chain of </a:t>
            </a:r>
            <a:r>
              <a:rPr lang="en-US" dirty="0"/>
              <a:t>single transmission circuits between MITS nodes where there’s no other route for the power to flow between them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2915475" y="2435603"/>
            <a:ext cx="0" cy="2232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 flipV="1">
            <a:off x="3551006" y="1822745"/>
            <a:ext cx="0" cy="900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8010943" y="1266443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 rot="5400000">
            <a:off x="8148993" y="1766680"/>
            <a:ext cx="106021" cy="360000"/>
            <a:chOff x="2650432" y="5016982"/>
            <a:chExt cx="106021" cy="429661"/>
          </a:xfrm>
        </p:grpSpPr>
        <p:cxnSp>
          <p:nvCxnSpPr>
            <p:cNvPr id="63" name="Straight Connector 62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5" name="Straight Connector 64"/>
          <p:cNvCxnSpPr/>
          <p:nvPr/>
        </p:nvCxnSpPr>
        <p:spPr>
          <a:xfrm rot="5400000" flipV="1">
            <a:off x="8202004" y="2216386"/>
            <a:ext cx="0" cy="3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8481397" y="1723821"/>
            <a:ext cx="2752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Double transmission circuit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8481397" y="2206485"/>
            <a:ext cx="2613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transmission circuit</a:t>
            </a:r>
            <a:endParaRPr lang="en-US" dirty="0"/>
          </a:p>
        </p:txBody>
      </p:sp>
      <p:grpSp>
        <p:nvGrpSpPr>
          <p:cNvPr id="68" name="Group 67"/>
          <p:cNvGrpSpPr/>
          <p:nvPr/>
        </p:nvGrpSpPr>
        <p:grpSpPr>
          <a:xfrm>
            <a:off x="2862464" y="5016981"/>
            <a:ext cx="106021" cy="572400"/>
            <a:chOff x="2650432" y="5016982"/>
            <a:chExt cx="106021" cy="429661"/>
          </a:xfrm>
        </p:grpSpPr>
        <p:cxnSp>
          <p:nvCxnSpPr>
            <p:cNvPr id="69" name="Straight Connector 68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/>
          <p:cNvGrpSpPr/>
          <p:nvPr/>
        </p:nvGrpSpPr>
        <p:grpSpPr>
          <a:xfrm rot="5400000">
            <a:off x="4404208" y="3468345"/>
            <a:ext cx="106021" cy="2736000"/>
            <a:chOff x="2650432" y="5016982"/>
            <a:chExt cx="106021" cy="429661"/>
          </a:xfrm>
        </p:grpSpPr>
        <p:cxnSp>
          <p:nvCxnSpPr>
            <p:cNvPr id="72" name="Straight Connector 71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 rot="5400000">
            <a:off x="1974933" y="4134346"/>
            <a:ext cx="106021" cy="1404000"/>
            <a:chOff x="2650432" y="5016982"/>
            <a:chExt cx="106021" cy="429661"/>
          </a:xfrm>
        </p:grpSpPr>
        <p:cxnSp>
          <p:nvCxnSpPr>
            <p:cNvPr id="75" name="Straight Connector 74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Rectangle 76"/>
          <p:cNvSpPr/>
          <p:nvPr/>
        </p:nvSpPr>
        <p:spPr>
          <a:xfrm>
            <a:off x="2729945" y="4645921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3946274" y="2080592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8481397" y="1267307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MITS Node</a:t>
            </a:r>
            <a:endParaRPr lang="en-US" dirty="0"/>
          </a:p>
        </p:txBody>
      </p:sp>
      <p:cxnSp>
        <p:nvCxnSpPr>
          <p:cNvPr id="80" name="Straight Connector 79"/>
          <p:cNvCxnSpPr/>
          <p:nvPr/>
        </p:nvCxnSpPr>
        <p:spPr>
          <a:xfrm rot="5400000" flipV="1">
            <a:off x="8202004" y="2699050"/>
            <a:ext cx="0" cy="360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8481397" y="2689149"/>
            <a:ext cx="28724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Single transmission circuit between 2 MITS nodes where there’s no other route for the power to flow between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716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1325218" y="1027907"/>
            <a:ext cx="4500000" cy="4140000"/>
          </a:xfrm>
          <a:prstGeom prst="rect">
            <a:avLst/>
          </a:prstGeom>
          <a:solidFill>
            <a:srgbClr val="8AA7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Top Corners Snipped 41"/>
          <p:cNvSpPr/>
          <p:nvPr/>
        </p:nvSpPr>
        <p:spPr>
          <a:xfrm>
            <a:off x="1325218" y="4505739"/>
            <a:ext cx="4500000" cy="1086678"/>
          </a:xfrm>
          <a:prstGeom prst="snip2SameRect">
            <a:avLst/>
          </a:prstGeom>
          <a:solidFill>
            <a:srgbClr val="BDD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364974" y="1166193"/>
            <a:ext cx="4426226" cy="1815547"/>
          </a:xfrm>
          <a:prstGeom prst="ellipse">
            <a:avLst/>
          </a:prstGeom>
          <a:solidFill>
            <a:srgbClr val="BDD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2888968" y="1412479"/>
            <a:ext cx="1290941" cy="74838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5370"/>
            <a:ext cx="10515600" cy="86593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3600" dirty="0"/>
              <a:t>Scenario C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685181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single </a:t>
            </a:r>
            <a:r>
              <a:rPr lang="en-US" dirty="0"/>
              <a:t>transmission circuit between clusters of MITS nodes where there’s no other route for the power to flow between them</a:t>
            </a:r>
          </a:p>
        </p:txBody>
      </p:sp>
      <p:sp>
        <p:nvSpPr>
          <p:cNvPr id="5" name="Rectangle 4"/>
          <p:cNvSpPr/>
          <p:nvPr/>
        </p:nvSpPr>
        <p:spPr>
          <a:xfrm>
            <a:off x="8010943" y="1266443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2915475" y="2435603"/>
            <a:ext cx="0" cy="2232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4080515" y="1656082"/>
            <a:ext cx="106021" cy="429661"/>
            <a:chOff x="2650432" y="5016982"/>
            <a:chExt cx="106021" cy="429661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 rot="5400000">
            <a:off x="3497995" y="1816122"/>
            <a:ext cx="106021" cy="900000"/>
            <a:chOff x="2650432" y="5016982"/>
            <a:chExt cx="106021" cy="429661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 rot="5400000">
            <a:off x="2352935" y="1942122"/>
            <a:ext cx="106021" cy="648000"/>
            <a:chOff x="2650432" y="5016982"/>
            <a:chExt cx="106021" cy="429661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/>
          <p:cNvSpPr/>
          <p:nvPr/>
        </p:nvSpPr>
        <p:spPr>
          <a:xfrm>
            <a:off x="1803649" y="2080592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 rot="5400000">
            <a:off x="8148993" y="1766680"/>
            <a:ext cx="106021" cy="360000"/>
            <a:chOff x="2650432" y="5016982"/>
            <a:chExt cx="106021" cy="429661"/>
          </a:xfrm>
        </p:grpSpPr>
        <p:cxnSp>
          <p:nvCxnSpPr>
            <p:cNvPr id="45" name="Straight Connector 44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Straight Connector 47"/>
          <p:cNvCxnSpPr/>
          <p:nvPr/>
        </p:nvCxnSpPr>
        <p:spPr>
          <a:xfrm rot="5400000" flipV="1">
            <a:off x="8202004" y="2216386"/>
            <a:ext cx="0" cy="3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481397" y="1723821"/>
            <a:ext cx="2752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Double transmission circuit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8481397" y="2206485"/>
            <a:ext cx="2613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transmission circuit</a:t>
            </a:r>
            <a:endParaRPr lang="en-US" dirty="0"/>
          </a:p>
        </p:txBody>
      </p:sp>
      <p:grpSp>
        <p:nvGrpSpPr>
          <p:cNvPr id="47" name="Group 46"/>
          <p:cNvGrpSpPr/>
          <p:nvPr/>
        </p:nvGrpSpPr>
        <p:grpSpPr>
          <a:xfrm>
            <a:off x="2862464" y="5016981"/>
            <a:ext cx="106021" cy="572400"/>
            <a:chOff x="2650432" y="5016982"/>
            <a:chExt cx="106021" cy="429661"/>
          </a:xfrm>
        </p:grpSpPr>
        <p:cxnSp>
          <p:nvCxnSpPr>
            <p:cNvPr id="49" name="Straight Connector 48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 rot="5400000">
            <a:off x="4404208" y="3468345"/>
            <a:ext cx="106021" cy="2736000"/>
            <a:chOff x="2650432" y="5016982"/>
            <a:chExt cx="106021" cy="429661"/>
          </a:xfrm>
        </p:grpSpPr>
        <p:cxnSp>
          <p:nvCxnSpPr>
            <p:cNvPr id="54" name="Straight Connector 53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/>
          <p:cNvGrpSpPr/>
          <p:nvPr/>
        </p:nvGrpSpPr>
        <p:grpSpPr>
          <a:xfrm rot="5400000">
            <a:off x="1974933" y="4134346"/>
            <a:ext cx="106021" cy="1404000"/>
            <a:chOff x="2650432" y="5016982"/>
            <a:chExt cx="106021" cy="429661"/>
          </a:xfrm>
        </p:grpSpPr>
        <p:cxnSp>
          <p:nvCxnSpPr>
            <p:cNvPr id="57" name="Straight Connector 56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Rectangle 58"/>
          <p:cNvSpPr/>
          <p:nvPr/>
        </p:nvSpPr>
        <p:spPr>
          <a:xfrm>
            <a:off x="2729945" y="4645921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 flipV="1">
            <a:off x="2789574" y="1379351"/>
            <a:ext cx="1290941" cy="74838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729945" y="2080592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946274" y="1306459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3946274" y="2080592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8481397" y="1267307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MITS Node</a:t>
            </a:r>
            <a:endParaRPr lang="en-US" dirty="0"/>
          </a:p>
        </p:txBody>
      </p:sp>
      <p:cxnSp>
        <p:nvCxnSpPr>
          <p:cNvPr id="63" name="Straight Connector 62"/>
          <p:cNvCxnSpPr/>
          <p:nvPr/>
        </p:nvCxnSpPr>
        <p:spPr>
          <a:xfrm rot="5400000" flipV="1">
            <a:off x="8202004" y="2699050"/>
            <a:ext cx="0" cy="360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8481397" y="2689149"/>
            <a:ext cx="28724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Single transmission circuit between 2 MITS nodes where there’s no other route for the power to flow between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366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1325218" y="1027907"/>
            <a:ext cx="4500000" cy="4140000"/>
          </a:xfrm>
          <a:prstGeom prst="rect">
            <a:avLst/>
          </a:prstGeom>
          <a:solidFill>
            <a:srgbClr val="8AA7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Top Corners Snipped 41"/>
          <p:cNvSpPr/>
          <p:nvPr/>
        </p:nvSpPr>
        <p:spPr>
          <a:xfrm>
            <a:off x="1325218" y="4505739"/>
            <a:ext cx="4500000" cy="1086678"/>
          </a:xfrm>
          <a:prstGeom prst="snip2SameRect">
            <a:avLst/>
          </a:prstGeom>
          <a:solidFill>
            <a:srgbClr val="BDD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364974" y="1166193"/>
            <a:ext cx="4426226" cy="1815547"/>
          </a:xfrm>
          <a:prstGeom prst="ellipse">
            <a:avLst/>
          </a:prstGeom>
          <a:solidFill>
            <a:srgbClr val="BDD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5370"/>
            <a:ext cx="10515600" cy="86593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3600" dirty="0"/>
              <a:t>Scenario D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685181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 MITS nodes connected by 2 single circuit transmission circuits enabling two routes for the power to flow between them</a:t>
            </a:r>
          </a:p>
        </p:txBody>
      </p:sp>
      <p:sp>
        <p:nvSpPr>
          <p:cNvPr id="5" name="Rectangle 4"/>
          <p:cNvSpPr/>
          <p:nvPr/>
        </p:nvSpPr>
        <p:spPr>
          <a:xfrm>
            <a:off x="8010943" y="1266443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2915475" y="2435603"/>
            <a:ext cx="0" cy="2232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 rot="5400000">
            <a:off x="8148993" y="1766680"/>
            <a:ext cx="106021" cy="360000"/>
            <a:chOff x="2650432" y="5016982"/>
            <a:chExt cx="106021" cy="429661"/>
          </a:xfrm>
        </p:grpSpPr>
        <p:cxnSp>
          <p:nvCxnSpPr>
            <p:cNvPr id="45" name="Straight Connector 44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Straight Connector 47"/>
          <p:cNvCxnSpPr/>
          <p:nvPr/>
        </p:nvCxnSpPr>
        <p:spPr>
          <a:xfrm rot="5400000" flipV="1">
            <a:off x="8202004" y="2216386"/>
            <a:ext cx="0" cy="3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481397" y="1723821"/>
            <a:ext cx="2752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Double transmission circuit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8481397" y="2206485"/>
            <a:ext cx="2613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transmission circuit</a:t>
            </a:r>
            <a:endParaRPr lang="en-US" dirty="0"/>
          </a:p>
        </p:txBody>
      </p:sp>
      <p:grpSp>
        <p:nvGrpSpPr>
          <p:cNvPr id="47" name="Group 46"/>
          <p:cNvGrpSpPr/>
          <p:nvPr/>
        </p:nvGrpSpPr>
        <p:grpSpPr>
          <a:xfrm>
            <a:off x="2862464" y="5016981"/>
            <a:ext cx="106021" cy="572400"/>
            <a:chOff x="2650432" y="5016982"/>
            <a:chExt cx="106021" cy="429661"/>
          </a:xfrm>
        </p:grpSpPr>
        <p:cxnSp>
          <p:nvCxnSpPr>
            <p:cNvPr id="49" name="Straight Connector 48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 rot="5400000">
            <a:off x="5016208" y="4080345"/>
            <a:ext cx="106021" cy="1512000"/>
            <a:chOff x="2650432" y="5016982"/>
            <a:chExt cx="106021" cy="429661"/>
          </a:xfrm>
        </p:grpSpPr>
        <p:cxnSp>
          <p:nvCxnSpPr>
            <p:cNvPr id="54" name="Straight Connector 53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/>
          <p:cNvGrpSpPr/>
          <p:nvPr/>
        </p:nvGrpSpPr>
        <p:grpSpPr>
          <a:xfrm rot="5400000">
            <a:off x="1974933" y="4134346"/>
            <a:ext cx="106021" cy="1404000"/>
            <a:chOff x="2650432" y="5016982"/>
            <a:chExt cx="106021" cy="429661"/>
          </a:xfrm>
        </p:grpSpPr>
        <p:cxnSp>
          <p:nvCxnSpPr>
            <p:cNvPr id="57" name="Straight Connector 56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 rot="5400000">
            <a:off x="3465380" y="4410976"/>
            <a:ext cx="106021" cy="864000"/>
            <a:chOff x="2650432" y="5016982"/>
            <a:chExt cx="106021" cy="429661"/>
          </a:xfrm>
        </p:grpSpPr>
        <p:cxnSp>
          <p:nvCxnSpPr>
            <p:cNvPr id="63" name="Straight Connector 62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4073888" y="5016981"/>
            <a:ext cx="106021" cy="572400"/>
            <a:chOff x="2650432" y="5016982"/>
            <a:chExt cx="106021" cy="429661"/>
          </a:xfrm>
        </p:grpSpPr>
        <p:cxnSp>
          <p:nvCxnSpPr>
            <p:cNvPr id="66" name="Straight Connector 65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8" name="Straight Connector 67"/>
          <p:cNvCxnSpPr/>
          <p:nvPr/>
        </p:nvCxnSpPr>
        <p:spPr>
          <a:xfrm flipV="1">
            <a:off x="4131804" y="2435603"/>
            <a:ext cx="0" cy="2232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3079191" y="2266122"/>
            <a:ext cx="878399" cy="121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946274" y="2080592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2729945" y="4645921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729945" y="2080592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3946274" y="4645920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8481397" y="1267307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MITS Node</a:t>
            </a:r>
            <a:endParaRPr lang="en-US" dirty="0"/>
          </a:p>
        </p:txBody>
      </p:sp>
      <p:cxnSp>
        <p:nvCxnSpPr>
          <p:cNvPr id="71" name="Straight Connector 70"/>
          <p:cNvCxnSpPr/>
          <p:nvPr/>
        </p:nvCxnSpPr>
        <p:spPr>
          <a:xfrm rot="5400000" flipV="1">
            <a:off x="8202004" y="2699050"/>
            <a:ext cx="0" cy="360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8481397" y="2689149"/>
            <a:ext cx="28724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Single transmission circuit between 2 MITS nodes where there’s no other route for the power to flow between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256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1325218" y="1027907"/>
            <a:ext cx="4500000" cy="4140000"/>
          </a:xfrm>
          <a:prstGeom prst="rect">
            <a:avLst/>
          </a:prstGeom>
          <a:solidFill>
            <a:srgbClr val="8AA7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Top Corners Snipped 41"/>
          <p:cNvSpPr/>
          <p:nvPr/>
        </p:nvSpPr>
        <p:spPr>
          <a:xfrm>
            <a:off x="1325218" y="4505739"/>
            <a:ext cx="4500000" cy="1086678"/>
          </a:xfrm>
          <a:prstGeom prst="snip2SameRect">
            <a:avLst/>
          </a:prstGeom>
          <a:solidFill>
            <a:srgbClr val="BDD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364974" y="1166193"/>
            <a:ext cx="4426226" cy="1815547"/>
          </a:xfrm>
          <a:prstGeom prst="ellipse">
            <a:avLst/>
          </a:prstGeom>
          <a:solidFill>
            <a:srgbClr val="BDD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5370"/>
            <a:ext cx="10515600" cy="86593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3600" dirty="0"/>
              <a:t>Scenario E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685181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double </a:t>
            </a:r>
            <a:r>
              <a:rPr lang="en-US" dirty="0"/>
              <a:t>transmission circuit between 2 MITS nodes </a:t>
            </a:r>
            <a:r>
              <a:rPr lang="en-GB" dirty="0"/>
              <a:t>enabling two routes for the power to flow between them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862464" y="5016981"/>
            <a:ext cx="106021" cy="572400"/>
            <a:chOff x="2650432" y="5016982"/>
            <a:chExt cx="106021" cy="429661"/>
          </a:xfrm>
        </p:grpSpPr>
        <p:cxnSp>
          <p:nvCxnSpPr>
            <p:cNvPr id="11" name="Straight Connector 10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ectangle 46"/>
          <p:cNvSpPr/>
          <p:nvPr/>
        </p:nvSpPr>
        <p:spPr>
          <a:xfrm>
            <a:off x="8010943" y="1266443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 rot="5400000">
            <a:off x="8148993" y="1766680"/>
            <a:ext cx="106021" cy="360000"/>
            <a:chOff x="2650432" y="5016982"/>
            <a:chExt cx="106021" cy="429661"/>
          </a:xfrm>
        </p:grpSpPr>
        <p:cxnSp>
          <p:nvCxnSpPr>
            <p:cNvPr id="53" name="Straight Connector 52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5" name="Straight Connector 54"/>
          <p:cNvCxnSpPr/>
          <p:nvPr/>
        </p:nvCxnSpPr>
        <p:spPr>
          <a:xfrm rot="5400000" flipV="1">
            <a:off x="8202004" y="2216386"/>
            <a:ext cx="0" cy="3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481397" y="1723821"/>
            <a:ext cx="2752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Double transmission circuit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8481397" y="2206485"/>
            <a:ext cx="2613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transmission circuit</a:t>
            </a:r>
            <a:endParaRPr lang="en-US" dirty="0"/>
          </a:p>
        </p:txBody>
      </p:sp>
      <p:grpSp>
        <p:nvGrpSpPr>
          <p:cNvPr id="58" name="Group 57"/>
          <p:cNvGrpSpPr/>
          <p:nvPr/>
        </p:nvGrpSpPr>
        <p:grpSpPr>
          <a:xfrm rot="5400000">
            <a:off x="4404208" y="3468345"/>
            <a:ext cx="106021" cy="2736000"/>
            <a:chOff x="2650432" y="5016982"/>
            <a:chExt cx="106021" cy="429661"/>
          </a:xfrm>
        </p:grpSpPr>
        <p:cxnSp>
          <p:nvCxnSpPr>
            <p:cNvPr id="59" name="Straight Connector 58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 rot="5400000">
            <a:off x="1974933" y="4134346"/>
            <a:ext cx="106021" cy="1404000"/>
            <a:chOff x="2650432" y="5016982"/>
            <a:chExt cx="106021" cy="429661"/>
          </a:xfrm>
        </p:grpSpPr>
        <p:cxnSp>
          <p:nvCxnSpPr>
            <p:cNvPr id="62" name="Straight Connector 61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2862464" y="2423525"/>
            <a:ext cx="106021" cy="2268000"/>
            <a:chOff x="2650432" y="5016982"/>
            <a:chExt cx="106021" cy="429661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2650432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2756453" y="5016982"/>
              <a:ext cx="0" cy="4296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/>
          <p:cNvSpPr/>
          <p:nvPr/>
        </p:nvSpPr>
        <p:spPr>
          <a:xfrm>
            <a:off x="2729945" y="2080592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29945" y="4645921"/>
            <a:ext cx="371061" cy="3710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8481397" y="1267307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MITS Node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 rot="5400000" flipV="1">
            <a:off x="8202004" y="2699050"/>
            <a:ext cx="0" cy="360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481397" y="2689149"/>
            <a:ext cx="28724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Single transmission circuit between 2 MITS nodes where there’s no other route for the power to flow between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681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2EA5ADC660F941A920C3C62C22BFED" ma:contentTypeVersion="13" ma:contentTypeDescription="Create a new document." ma:contentTypeScope="" ma:versionID="8b91ff1c3a362a665d2e01e282bc9a0e">
  <xsd:schema xmlns:xsd="http://www.w3.org/2001/XMLSchema" xmlns:xs="http://www.w3.org/2001/XMLSchema" xmlns:p="http://schemas.microsoft.com/office/2006/metadata/properties" xmlns:ns3="dae2fb32-9e4e-4b78-b7a1-8548740a4d2d" xmlns:ns4="e6d419fc-386a-4db4-96fc-865d986f3e68" targetNamespace="http://schemas.microsoft.com/office/2006/metadata/properties" ma:root="true" ma:fieldsID="b8a5e8e8f5f4be1753be1089402ca299" ns3:_="" ns4:_="">
    <xsd:import namespace="dae2fb32-9e4e-4b78-b7a1-8548740a4d2d"/>
    <xsd:import namespace="e6d419fc-386a-4db4-96fc-865d986f3e6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e2fb32-9e4e-4b78-b7a1-8548740a4d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d419fc-386a-4db4-96fc-865d986f3e6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15F4CD-9C70-47D6-8BC2-00BC9C6C4AA3}">
  <ds:schemaRefs>
    <ds:schemaRef ds:uri="http://purl.org/dc/elements/1.1/"/>
    <ds:schemaRef ds:uri="http://schemas.openxmlformats.org/package/2006/metadata/core-properties"/>
    <ds:schemaRef ds:uri="e6d419fc-386a-4db4-96fc-865d986f3e68"/>
    <ds:schemaRef ds:uri="dae2fb32-9e4e-4b78-b7a1-8548740a4d2d"/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647FF86-939A-4525-BF45-89D7F50C62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e2fb32-9e4e-4b78-b7a1-8548740a4d2d"/>
    <ds:schemaRef ds:uri="e6d419fc-386a-4db4-96fc-865d986f3e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E88D838-B1A8-404C-AED0-4A9EDC7DCB0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245</Words>
  <Application>Microsoft Office PowerPoint</Application>
  <PresentationFormat>Widescreen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Scenario A</vt:lpstr>
      <vt:lpstr>Scenario B</vt:lpstr>
      <vt:lpstr>Scenario C</vt:lpstr>
      <vt:lpstr>Scenario D</vt:lpstr>
      <vt:lpstr>Scenario 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Marshall (ESO), Rob</dc:creator>
  <cp:lastModifiedBy>Mullen (ESO), Paul J</cp:lastModifiedBy>
  <cp:revision>14</cp:revision>
  <dcterms:created xsi:type="dcterms:W3CDTF">2019-08-23T11:59:29Z</dcterms:created>
  <dcterms:modified xsi:type="dcterms:W3CDTF">2019-08-27T08:25:15Z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0x010100E92EA5ADC660F941A920C3C62C22BFED</vt:lpwstr>
  </property>
</Properties>
</file>